
<file path=[Content_Types].xml><?xml version="1.0" encoding="utf-8"?>
<Types xmlns="http://schemas.openxmlformats.org/package/2006/content-types">
  <Default Extension="png" ContentType="image/png"/>
  <Default Extension="avi" ContentType="video/avi"/>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7" r:id="rId3"/>
    <p:sldId id="258" r:id="rId4"/>
    <p:sldId id="303" r:id="rId5"/>
  </p:sldIdLst>
  <p:sldSz cx="9144000" cy="6858000" type="screen4x3"/>
  <p:notesSz cx="6807200" cy="993902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0000"/>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489" autoAdjust="0"/>
  </p:normalViewPr>
  <p:slideViewPr>
    <p:cSldViewPr snapToGrid="0">
      <p:cViewPr>
        <p:scale>
          <a:sx n="125" d="100"/>
          <a:sy n="125" d="100"/>
        </p:scale>
        <p:origin x="1062" y="14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tableStyles" Target="tableStyles.xml"/><Relationship Id="rId8" Type="http://schemas.openxmlformats.org/officeDocument/2006/relationships/viewProps" Target="viewProps.xml"/><Relationship Id="rId7" Type="http://schemas.openxmlformats.org/officeDocument/2006/relationships/presProps" Target="presProps.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media1.avi>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8B1184DB-9B1F-4795-8124-B812FC1C1CED}" type="datetimeFigureOut">
              <a:rPr kumimoji="1" lang="ja-JP" altLang="en-US" smtClean="0"/>
            </a:fld>
            <a:endParaRPr kumimoji="1" lang="ja-JP" altLang="en-US"/>
          </a:p>
        </p:txBody>
      </p:sp>
      <p:sp>
        <p:nvSpPr>
          <p:cNvPr id="4" name="スライド イメージ プレースホルダー 3"/>
          <p:cNvSpPr>
            <a:spLocks noGrp="1" noRot="1" noChangeAspect="1"/>
          </p:cNvSpPr>
          <p:nvPr>
            <p:ph type="sldImg" idx="2"/>
          </p:nvPr>
        </p:nvSpPr>
        <p:spPr>
          <a:xfrm>
            <a:off x="1168400" y="1243013"/>
            <a:ext cx="447040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B4AECFF6-6A55-4225-8573-1872E1DD1F9B}" type="slidenum">
              <a:rPr kumimoji="1" lang="ja-JP" altLang="en-US" smtClean="0"/>
            </a:fld>
            <a:endParaRPr kumimoji="1" lang="ja-JP"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en-US" altLang="ja-JP" dirty="0"/>
              <a:t>But, the</a:t>
            </a:r>
            <a:r>
              <a:rPr kumimoji="1" lang="en-US" altLang="ja-JP" baseline="0" dirty="0"/>
              <a:t> model performance is highly dependent to selection of the computational scheme. Here is other example of the unsteady flow feature, Karman vortex street behind a rectangular obstacle. Upper one is a result using an accurate numerical method for advection term of the momentum equation (nonlinear tem of the shallow flow model). Lower is the result of the 1</a:t>
            </a:r>
            <a:r>
              <a:rPr kumimoji="1" lang="en-US" altLang="ja-JP" baseline="30000" dirty="0"/>
              <a:t>st</a:t>
            </a:r>
            <a:r>
              <a:rPr kumimoji="1" lang="en-US" altLang="ja-JP" baseline="0" dirty="0"/>
              <a:t> order upwind scheme, which is a low accuracy, but stable method because of the large numerical diffusion. You can see that the lower model cant reproduce the </a:t>
            </a:r>
            <a:r>
              <a:rPr kumimoji="1" lang="en-US" altLang="ja-JP" baseline="0" dirty="0" err="1"/>
              <a:t>karman</a:t>
            </a:r>
            <a:r>
              <a:rPr kumimoji="1" lang="en-US" altLang="ja-JP" baseline="0" dirty="0"/>
              <a:t> vortex street. You need to pay attention to this fact. But, sometimes high accuracy method may cause really unstable flow pattern, so the computation just explode for some reason. In that case, you can choose stable method instead of the high accuracy method to seek the reason for computational unstable. Sometimes, initial and boundary conditions are not set correctly, resulting in the computational unstable. For that reason, low accuracy method can be acceptable.</a:t>
            </a:r>
            <a:endParaRPr kumimoji="1" lang="ja-JP" altLang="en-US" dirty="0"/>
          </a:p>
        </p:txBody>
      </p:sp>
      <p:sp>
        <p:nvSpPr>
          <p:cNvPr id="4" name="ヘッダー プレースホルダ 3"/>
          <p:cNvSpPr>
            <a:spLocks noGrp="1"/>
          </p:cNvSpPr>
          <p:nvPr>
            <p:ph type="hdr" sz="quarter" idx="10"/>
          </p:nvPr>
        </p:nvSpPr>
        <p:spPr/>
        <p:txBody>
          <a:bodyPr/>
          <a:lstStyle/>
          <a:p>
            <a:endParaRPr kumimoji="1" lang="ja-JP" altLang="en-US"/>
          </a:p>
        </p:txBody>
      </p:sp>
      <p:sp>
        <p:nvSpPr>
          <p:cNvPr id="5" name="日付プレースホルダ 4"/>
          <p:cNvSpPr>
            <a:spLocks noGrp="1"/>
          </p:cNvSpPr>
          <p:nvPr>
            <p:ph type="dt" idx="11"/>
          </p:nvPr>
        </p:nvSpPr>
        <p:spPr/>
        <p:txBody>
          <a:bodyPr/>
          <a:lstStyle/>
          <a:p>
            <a:r>
              <a:rPr kumimoji="1" lang="en-US" altLang="ja-JP"/>
              <a:t>2012/5/25</a:t>
            </a:r>
            <a:endParaRPr kumimoji="1" lang="ja-JP"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6EF1638C-A56D-4B7E-A1A5-8B2DB62F628E}" type="datetime1">
              <a:rPr kumimoji="1" lang="ja-JP" altLang="en-US" smtClean="0"/>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4" name="日付プレースホルダー 3"/>
          <p:cNvSpPr>
            <a:spLocks noGrp="1"/>
          </p:cNvSpPr>
          <p:nvPr>
            <p:ph type="dt" sz="half" idx="10"/>
          </p:nvPr>
        </p:nvSpPr>
        <p:spPr/>
        <p:txBody>
          <a:bodyPr/>
          <a:lstStyle/>
          <a:p>
            <a:fld id="{4C600137-D514-41BC-8627-F09282EA53D6}" type="datetime1">
              <a:rPr kumimoji="1" lang="ja-JP" altLang="en-US" smtClean="0"/>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4" name="日付プレースホルダー 3"/>
          <p:cNvSpPr>
            <a:spLocks noGrp="1"/>
          </p:cNvSpPr>
          <p:nvPr>
            <p:ph type="dt" sz="half" idx="10"/>
          </p:nvPr>
        </p:nvSpPr>
        <p:spPr/>
        <p:txBody>
          <a:bodyPr/>
          <a:lstStyle/>
          <a:p>
            <a:fld id="{486DB475-1E18-46C4-888D-5347D18E66AE}" type="datetime1">
              <a:rPr kumimoji="1" lang="ja-JP" altLang="en-US" smtClean="0"/>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75401"/>
            <a:ext cx="8229600" cy="540525"/>
          </a:xfrm>
        </p:spPr>
        <p:txBody>
          <a:bodyPr>
            <a:normAutofit/>
          </a:bodyPr>
          <a:lstStyle>
            <a:lvl1pPr>
              <a:defRPr sz="2800">
                <a:latin typeface="Calibri" panose="020F0502020204030204" pitchFamily="34" charset="0"/>
              </a:defRPr>
            </a:lvl1pPr>
          </a:lstStyle>
          <a:p>
            <a:r>
              <a:rPr kumimoji="1" lang="ja-JP" altLang="en-US"/>
              <a:t>マスター タイトルの書式設定</a:t>
            </a:r>
            <a:endParaRPr kumimoji="1" lang="ja-JP" altLang="en-US"/>
          </a:p>
        </p:txBody>
      </p:sp>
      <p:sp>
        <p:nvSpPr>
          <p:cNvPr id="3" name="コンテンツ プレースホルダー 2"/>
          <p:cNvSpPr>
            <a:spLocks noGrp="1"/>
          </p:cNvSpPr>
          <p:nvPr>
            <p:ph idx="1"/>
          </p:nvPr>
        </p:nvSpPr>
        <p:spPr>
          <a:xfrm>
            <a:off x="457200" y="907312"/>
            <a:ext cx="8229600" cy="5394251"/>
          </a:xfrm>
        </p:spPr>
        <p:txBody>
          <a:bodyPr/>
          <a:lstStyle>
            <a:lvl1pPr>
              <a:defRPr sz="2400">
                <a:latin typeface="Calibri" panose="020F0502020204030204" pitchFamily="34" charset="0"/>
              </a:defRPr>
            </a:lvl1pPr>
            <a:lvl2pPr>
              <a:defRPr sz="2000">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a:r>
              <a:rPr kumimoji="1" lang="ja-JP" altLang="en-US" dirty="0"/>
              <a:t>マスター テキストの書式設定</a:t>
            </a:r>
            <a:endParaRPr kumimoji="1" lang="ja-JP" altLang="en-US" dirty="0"/>
          </a:p>
          <a:p>
            <a:pPr lvl="1"/>
            <a:r>
              <a:rPr kumimoji="1" lang="ja-JP" altLang="en-US" dirty="0"/>
              <a:t>第 </a:t>
            </a:r>
            <a:r>
              <a:rPr kumimoji="1" lang="en-US" altLang="ja-JP" dirty="0"/>
              <a:t>2 </a:t>
            </a:r>
            <a:r>
              <a:rPr kumimoji="1" lang="ja-JP" altLang="en-US" dirty="0"/>
              <a:t>レベル</a:t>
            </a:r>
            <a:endParaRPr kumimoji="1" lang="ja-JP" altLang="en-US" dirty="0"/>
          </a:p>
          <a:p>
            <a:pPr lvl="2"/>
            <a:r>
              <a:rPr kumimoji="1" lang="ja-JP" altLang="en-US" dirty="0"/>
              <a:t>第 </a:t>
            </a:r>
            <a:r>
              <a:rPr kumimoji="1" lang="en-US" altLang="ja-JP" dirty="0"/>
              <a:t>3 </a:t>
            </a:r>
            <a:r>
              <a:rPr kumimoji="1" lang="ja-JP" altLang="en-US" dirty="0"/>
              <a:t>レベル</a:t>
            </a:r>
            <a:endParaRPr kumimoji="1" lang="ja-JP" altLang="en-US" dirty="0"/>
          </a:p>
          <a:p>
            <a:pPr lvl="3"/>
            <a:r>
              <a:rPr kumimoji="1" lang="ja-JP" altLang="en-US" dirty="0"/>
              <a:t>第 </a:t>
            </a:r>
            <a:r>
              <a:rPr kumimoji="1" lang="en-US" altLang="ja-JP" dirty="0"/>
              <a:t>4 </a:t>
            </a:r>
            <a:r>
              <a:rPr kumimoji="1" lang="ja-JP" altLang="en-US" dirty="0"/>
              <a:t>レベル</a:t>
            </a:r>
            <a:endParaRPr kumimoji="1" lang="ja-JP" altLang="en-US" dirty="0"/>
          </a:p>
          <a:p>
            <a:pPr lvl="4"/>
            <a:r>
              <a:rPr kumimoji="1" lang="ja-JP" altLang="en-US" dirty="0"/>
              <a:t>第 </a:t>
            </a:r>
            <a:r>
              <a:rPr kumimoji="1" lang="en-US" altLang="ja-JP" dirty="0"/>
              <a:t>5 </a:t>
            </a:r>
            <a:r>
              <a:rPr kumimoji="1" lang="ja-JP" altLang="en-US" dirty="0"/>
              <a:t>レベル</a:t>
            </a:r>
            <a:endParaRPr kumimoji="1" lang="ja-JP" altLang="en-US" dirty="0"/>
          </a:p>
        </p:txBody>
      </p:sp>
      <p:sp>
        <p:nvSpPr>
          <p:cNvPr id="4" name="日付プレースホルダー 3"/>
          <p:cNvSpPr>
            <a:spLocks noGrp="1"/>
          </p:cNvSpPr>
          <p:nvPr>
            <p:ph type="dt" sz="half" idx="10"/>
          </p:nvPr>
        </p:nvSpPr>
        <p:spPr/>
        <p:txBody>
          <a:bodyPr/>
          <a:lstStyle/>
          <a:p>
            <a:fld id="{41F18B85-E519-4F41-B881-7782CD1DB401}" type="datetime1">
              <a:rPr kumimoji="1" lang="ja-JP" altLang="en-US" smtClean="0"/>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7010400" y="0"/>
            <a:ext cx="2133600" cy="365125"/>
          </a:xfrm>
        </p:spPr>
        <p:txBody>
          <a:bodyPr/>
          <a:lstStyle>
            <a:lvl1pPr>
              <a:defRPr sz="1600">
                <a:solidFill>
                  <a:schemeClr val="tx1"/>
                </a:solidFill>
                <a:latin typeface="Calibri" panose="020F0502020204030204" pitchFamily="34" charset="0"/>
              </a:defRPr>
            </a:lvl1pPr>
          </a:lstStyle>
          <a:p>
            <a:fld id="{6326CD14-3721-438C-B10F-98B83E409773}" type="slidenum">
              <a:rPr lang="ja-JP" altLang="en-US" smtClean="0"/>
            </a:fld>
            <a:endParaRPr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マスター テキストの書式設定</a:t>
            </a:r>
            <a:endParaRPr kumimoji="1" lang="ja-JP" altLang="en-US"/>
          </a:p>
        </p:txBody>
      </p:sp>
      <p:sp>
        <p:nvSpPr>
          <p:cNvPr id="4" name="日付プレースホルダー 3"/>
          <p:cNvSpPr>
            <a:spLocks noGrp="1"/>
          </p:cNvSpPr>
          <p:nvPr>
            <p:ph type="dt" sz="half" idx="10"/>
          </p:nvPr>
        </p:nvSpPr>
        <p:spPr/>
        <p:txBody>
          <a:bodyPr/>
          <a:lstStyle/>
          <a:p>
            <a:fld id="{334B6C60-2583-4A37-83CF-3860DF05D46B}" type="datetime1">
              <a:rPr kumimoji="1" lang="ja-JP" altLang="en-US" smtClean="0"/>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5" name="日付プレースホルダー 4"/>
          <p:cNvSpPr>
            <a:spLocks noGrp="1"/>
          </p:cNvSpPr>
          <p:nvPr>
            <p:ph type="dt" sz="half" idx="10"/>
          </p:nvPr>
        </p:nvSpPr>
        <p:spPr/>
        <p:txBody>
          <a:bodyPr/>
          <a:lstStyle/>
          <a:p>
            <a:fld id="{7FA1E8A6-C911-43B3-B9A8-C5B2E7864485}" type="datetime1">
              <a:rPr kumimoji="1" lang="ja-JP" altLang="en-US" smtClean="0"/>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endParaRPr kumimoji="1" lang="ja-JP" altLang="en-US"/>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endParaRPr kumimoji="1" lang="ja-JP" altLang="en-US"/>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7" name="日付プレースホルダー 6"/>
          <p:cNvSpPr>
            <a:spLocks noGrp="1"/>
          </p:cNvSpPr>
          <p:nvPr>
            <p:ph type="dt" sz="half" idx="10"/>
          </p:nvPr>
        </p:nvSpPr>
        <p:spPr/>
        <p:txBody>
          <a:bodyPr/>
          <a:lstStyle/>
          <a:p>
            <a:fld id="{B1FDD72C-03D9-49CC-9F10-F48C2AA1BF60}" type="datetime1">
              <a:rPr kumimoji="1" lang="ja-JP" altLang="en-US" smtClean="0"/>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A43A9288-78A2-44C0-B679-B8456930D802}" type="datetime1">
              <a:rPr kumimoji="1" lang="ja-JP" altLang="en-US" smtClean="0"/>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1AE3C78F-40FA-4FCA-ADD0-FF705DB2FC0C}" type="datetime1">
              <a:rPr kumimoji="1" lang="ja-JP" altLang="en-US" smtClean="0"/>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endParaRPr kumimoji="1" lang="ja-JP" altLang="en-US"/>
          </a:p>
        </p:txBody>
      </p:sp>
      <p:sp>
        <p:nvSpPr>
          <p:cNvPr id="5" name="日付プレースホルダー 4"/>
          <p:cNvSpPr>
            <a:spLocks noGrp="1"/>
          </p:cNvSpPr>
          <p:nvPr>
            <p:ph type="dt" sz="half" idx="10"/>
          </p:nvPr>
        </p:nvSpPr>
        <p:spPr/>
        <p:txBody>
          <a:bodyPr/>
          <a:lstStyle/>
          <a:p>
            <a:fld id="{2BCD47FA-328A-464C-9962-EA4C55A799A9}" type="datetime1">
              <a:rPr kumimoji="1" lang="ja-JP" altLang="en-US" smtClean="0"/>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endParaRPr kumimoji="1" lang="ja-JP" altLang="en-US"/>
          </a:p>
        </p:txBody>
      </p:sp>
      <p:sp>
        <p:nvSpPr>
          <p:cNvPr id="5" name="日付プレースホルダー 4"/>
          <p:cNvSpPr>
            <a:spLocks noGrp="1"/>
          </p:cNvSpPr>
          <p:nvPr>
            <p:ph type="dt" sz="half" idx="10"/>
          </p:nvPr>
        </p:nvSpPr>
        <p:spPr/>
        <p:txBody>
          <a:bodyPr/>
          <a:lstStyle/>
          <a:p>
            <a:fld id="{B55963DE-24B6-4600-B787-4D76733CB0BA}" type="datetime1">
              <a:rPr kumimoji="1" lang="ja-JP" altLang="en-US" smtClean="0"/>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326CD14-3721-438C-B10F-98B83E409773}" type="slidenum">
              <a:rPr kumimoji="1" lang="ja-JP" altLang="en-US" smtClean="0"/>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a:t>マスター テキストの書式設定</a:t>
            </a:r>
            <a:endParaRPr kumimoji="1" lang="ja-JP" altLang="en-US"/>
          </a:p>
          <a:p>
            <a:pPr lvl="1"/>
            <a:r>
              <a:rPr kumimoji="1" lang="ja-JP" altLang="en-US"/>
              <a:t>第 </a:t>
            </a:r>
            <a:r>
              <a:rPr kumimoji="1" lang="en-US" altLang="ja-JP"/>
              <a:t>2 </a:t>
            </a:r>
            <a:r>
              <a:rPr kumimoji="1" lang="ja-JP" altLang="en-US"/>
              <a:t>レベル</a:t>
            </a:r>
            <a:endParaRPr kumimoji="1" lang="ja-JP" altLang="en-US"/>
          </a:p>
          <a:p>
            <a:pPr lvl="2"/>
            <a:r>
              <a:rPr kumimoji="1" lang="ja-JP" altLang="en-US"/>
              <a:t>第 </a:t>
            </a:r>
            <a:r>
              <a:rPr kumimoji="1" lang="en-US" altLang="ja-JP"/>
              <a:t>3 </a:t>
            </a:r>
            <a:r>
              <a:rPr kumimoji="1" lang="ja-JP" altLang="en-US"/>
              <a:t>レベル</a:t>
            </a:r>
            <a:endParaRPr kumimoji="1" lang="ja-JP" altLang="en-US"/>
          </a:p>
          <a:p>
            <a:pPr lvl="3"/>
            <a:r>
              <a:rPr kumimoji="1" lang="ja-JP" altLang="en-US"/>
              <a:t>第 </a:t>
            </a:r>
            <a:r>
              <a:rPr kumimoji="1" lang="en-US" altLang="ja-JP"/>
              <a:t>4 </a:t>
            </a:r>
            <a:r>
              <a:rPr kumimoji="1" lang="ja-JP" altLang="en-US"/>
              <a:t>レベル</a:t>
            </a:r>
            <a:endParaRPr kumimoji="1" lang="ja-JP" altLang="en-US"/>
          </a:p>
          <a:p>
            <a:pPr lvl="4"/>
            <a:r>
              <a:rPr kumimoji="1" lang="ja-JP" altLang="en-US"/>
              <a:t>第 </a:t>
            </a:r>
            <a:r>
              <a:rPr kumimoji="1" lang="en-US" altLang="ja-JP"/>
              <a:t>5 </a:t>
            </a:r>
            <a:r>
              <a:rPr kumimoji="1" lang="ja-JP" altLang="en-US"/>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8CD0DF-DD8C-442C-8D68-586E8CDBE1E8}" type="datetime1">
              <a:rPr kumimoji="1" lang="ja-JP" altLang="en-US" smtClean="0"/>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26CD14-3721-438C-B10F-98B83E409773}" type="slidenum">
              <a:rPr kumimoji="1" lang="ja-JP" altLang="en-US" smtClean="0"/>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www.youtube.com/watch?v=A3O268FcaYA" TargetMode="Externa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media" Target="../media/media2.avi"/><Relationship Id="rId4" Type="http://schemas.openxmlformats.org/officeDocument/2006/relationships/video" Target="../media/media2.avi"/><Relationship Id="rId3" Type="http://schemas.openxmlformats.org/officeDocument/2006/relationships/image" Target="../media/image3.png"/><Relationship Id="rId2" Type="http://schemas.microsoft.com/office/2007/relationships/media" Target="../media/media1.avi"/><Relationship Id="rId1" Type="http://schemas.openxmlformats.org/officeDocument/2006/relationships/video" Target="../media/media1.avi"/></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lang="en-US" altLang="ja-JP" dirty="0"/>
              <a:t>Karman vortex street</a:t>
            </a:r>
            <a:endParaRPr lang="ja-JP" altLang="en-US" dirty="0"/>
          </a:p>
        </p:txBody>
      </p:sp>
      <p:pic>
        <p:nvPicPr>
          <p:cNvPr id="10" name="図 9"/>
          <p:cNvPicPr>
            <a:picLocks noChangeAspect="1"/>
          </p:cNvPicPr>
          <p:nvPr/>
        </p:nvPicPr>
        <p:blipFill rotWithShape="1">
          <a:blip r:embed="rId1"/>
          <a:srcRect l="15041" t="17273" r="38347" b="20578"/>
          <a:stretch>
            <a:fillRect/>
          </a:stretch>
        </p:blipFill>
        <p:spPr>
          <a:xfrm>
            <a:off x="869058" y="861501"/>
            <a:ext cx="7405884" cy="5554414"/>
          </a:xfrm>
          <a:prstGeom prst="rect">
            <a:avLst/>
          </a:prstGeom>
        </p:spPr>
      </p:pic>
      <p:sp>
        <p:nvSpPr>
          <p:cNvPr id="11" name="正方形/長方形 10"/>
          <p:cNvSpPr/>
          <p:nvPr/>
        </p:nvSpPr>
        <p:spPr>
          <a:xfrm>
            <a:off x="3959881" y="6376824"/>
            <a:ext cx="5184119" cy="369332"/>
          </a:xfrm>
          <a:prstGeom prst="rect">
            <a:avLst/>
          </a:prstGeom>
        </p:spPr>
        <p:txBody>
          <a:bodyPr wrap="square">
            <a:spAutoFit/>
          </a:bodyPr>
          <a:lstStyle/>
          <a:p>
            <a:r>
              <a:rPr lang="en-US" altLang="ja-JP" dirty="0">
                <a:hlinkClick r:id="rId2"/>
              </a:rPr>
              <a:t>https://www.youtube.com/watch?v=A3O268FcaYA</a:t>
            </a:r>
            <a:endParaRPr lang="ja-JP"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Karman vortex street</a:t>
            </a:r>
            <a:endParaRPr kumimoji="1" lang="ja-JP" altLang="en-US" dirty="0"/>
          </a:p>
        </p:txBody>
      </p:sp>
      <p:sp>
        <p:nvSpPr>
          <p:cNvPr id="4" name="スライド番号プレースホルダー 3"/>
          <p:cNvSpPr>
            <a:spLocks noGrp="1"/>
          </p:cNvSpPr>
          <p:nvPr>
            <p:ph type="sldNum" sz="quarter" idx="12"/>
          </p:nvPr>
        </p:nvSpPr>
        <p:spPr/>
        <p:txBody>
          <a:bodyPr/>
          <a:lstStyle/>
          <a:p>
            <a:fld id="{6326CD14-3721-438C-B10F-98B83E409773}" type="slidenum">
              <a:rPr lang="ja-JP" altLang="en-US" smtClean="0"/>
            </a:fld>
            <a:endParaRPr lang="ja-JP" altLang="en-US"/>
          </a:p>
        </p:txBody>
      </p:sp>
      <p:pic>
        <p:nvPicPr>
          <p:cNvPr id="5" name="図 4"/>
          <p:cNvPicPr>
            <a:picLocks noChangeAspect="1"/>
          </p:cNvPicPr>
          <p:nvPr/>
        </p:nvPicPr>
        <p:blipFill rotWithShape="1">
          <a:blip r:embed="rId1"/>
          <a:srcRect l="13967" t="30643" r="35868" b="30128"/>
          <a:stretch>
            <a:fillRect/>
          </a:stretch>
        </p:blipFill>
        <p:spPr>
          <a:xfrm>
            <a:off x="517655" y="1503848"/>
            <a:ext cx="8108689" cy="3566754"/>
          </a:xfrm>
          <a:prstGeom prst="rect">
            <a:avLst/>
          </a:prstGeom>
        </p:spPr>
      </p:pic>
      <p:sp>
        <p:nvSpPr>
          <p:cNvPr id="6" name="テキスト ボックス 5"/>
          <p:cNvSpPr txBox="1"/>
          <p:nvPr/>
        </p:nvSpPr>
        <p:spPr>
          <a:xfrm>
            <a:off x="0" y="5858524"/>
            <a:ext cx="9143400" cy="461665"/>
          </a:xfrm>
          <a:prstGeom prst="rect">
            <a:avLst/>
          </a:prstGeom>
          <a:noFill/>
        </p:spPr>
        <p:txBody>
          <a:bodyPr wrap="none" rtlCol="0">
            <a:spAutoFit/>
          </a:bodyPr>
          <a:lstStyle/>
          <a:p>
            <a:r>
              <a:rPr kumimoji="1" lang="en-US" altLang="ja-JP" sz="2400" dirty="0">
                <a:latin typeface="Calibri" panose="020F0502020204030204" pitchFamily="34" charset="0"/>
                <a:cs typeface="Calibri" panose="020F0502020204030204" pitchFamily="34" charset="0"/>
              </a:rPr>
              <a:t>Behavior of Karman vortex street is dependent on the Reynolds number</a:t>
            </a:r>
            <a:endParaRPr kumimoji="1" lang="ja-JP" altLang="en-US" sz="2400" dirty="0">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arman_CIP.avi">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cstate="print"/>
          <a:stretch>
            <a:fillRect/>
          </a:stretch>
        </p:blipFill>
        <p:spPr>
          <a:xfrm>
            <a:off x="239164" y="682756"/>
            <a:ext cx="8686800" cy="3274140"/>
          </a:xfrm>
          <a:prstGeom prst="rect">
            <a:avLst/>
          </a:prstGeom>
        </p:spPr>
      </p:pic>
      <p:pic>
        <p:nvPicPr>
          <p:cNvPr id="8" name="karman_upwind.avi">
            <a:hlinkClick r:id="" action="ppaction://media"/>
          </p:cNvPr>
          <p:cNvPicPr>
            <a:picLocks noChangeAspect="1"/>
          </p:cNvPicPr>
          <p:nvPr>
            <a:videoFile r:link="rId4"/>
            <p:extLst>
              <p:ext uri="{DAA4B4D4-6D71-4841-9C94-3DE7FCFB9230}">
                <p14:media xmlns:p14="http://schemas.microsoft.com/office/powerpoint/2010/main" r:embed="rId5"/>
              </p:ext>
            </p:extLst>
          </p:nvPr>
        </p:nvPicPr>
        <p:blipFill>
          <a:blip r:embed="rId6" cstate="print"/>
          <a:stretch>
            <a:fillRect/>
          </a:stretch>
        </p:blipFill>
        <p:spPr>
          <a:xfrm>
            <a:off x="239164" y="2833213"/>
            <a:ext cx="8686800" cy="3262075"/>
          </a:xfrm>
          <a:prstGeom prst="rect">
            <a:avLst/>
          </a:prstGeom>
        </p:spPr>
      </p:pic>
      <p:sp>
        <p:nvSpPr>
          <p:cNvPr id="6" name="コンテンツ プレースホルダー 2"/>
          <p:cNvSpPr>
            <a:spLocks noGrp="1"/>
          </p:cNvSpPr>
          <p:nvPr>
            <p:ph idx="1"/>
          </p:nvPr>
        </p:nvSpPr>
        <p:spPr>
          <a:xfrm>
            <a:off x="251519" y="787284"/>
            <a:ext cx="8521777" cy="5664316"/>
          </a:xfrm>
        </p:spPr>
        <p:txBody>
          <a:bodyPr>
            <a:normAutofit/>
          </a:bodyPr>
          <a:lstStyle/>
          <a:p>
            <a:pPr marL="0" indent="0">
              <a:buNone/>
            </a:pPr>
            <a:br>
              <a:rPr kumimoji="1" lang="en-US" altLang="ja-JP" sz="2400" dirty="0">
                <a:solidFill>
                  <a:srgbClr val="57A714"/>
                </a:solidFill>
              </a:rPr>
            </a:br>
            <a:r>
              <a:rPr kumimoji="1" lang="ja-JP" altLang="en-US" sz="2400" dirty="0">
                <a:solidFill>
                  <a:srgbClr val="57A714"/>
                </a:solidFill>
              </a:rPr>
              <a:t>－　</a:t>
            </a:r>
            <a:r>
              <a:rPr kumimoji="1" lang="en-US" altLang="ja-JP" sz="2400" dirty="0">
                <a:solidFill>
                  <a:srgbClr val="57A714"/>
                </a:solidFill>
              </a:rPr>
              <a:t>CIP</a:t>
            </a:r>
            <a:r>
              <a:rPr lang="ja-JP" altLang="en-US" dirty="0">
                <a:solidFill>
                  <a:srgbClr val="57A714"/>
                </a:solidFill>
              </a:rPr>
              <a:t> </a:t>
            </a:r>
            <a:r>
              <a:rPr lang="en-US" altLang="ja-JP" dirty="0">
                <a:solidFill>
                  <a:srgbClr val="57A714"/>
                </a:solidFill>
              </a:rPr>
              <a:t>Method</a:t>
            </a:r>
            <a:br>
              <a:rPr kumimoji="1" lang="en-US" altLang="ja-JP" sz="2400" dirty="0">
                <a:solidFill>
                  <a:srgbClr val="57A714"/>
                </a:solidFill>
              </a:rPr>
            </a:br>
            <a:br>
              <a:rPr kumimoji="1" lang="en-US" altLang="ja-JP" sz="2400" dirty="0">
                <a:solidFill>
                  <a:srgbClr val="57A714"/>
                </a:solidFill>
              </a:rPr>
            </a:br>
            <a:br>
              <a:rPr kumimoji="1" lang="en-US" altLang="ja-JP" sz="2400" dirty="0">
                <a:solidFill>
                  <a:srgbClr val="57A714"/>
                </a:solidFill>
              </a:rPr>
            </a:br>
            <a:br>
              <a:rPr kumimoji="1" lang="en-US" altLang="ja-JP" sz="2400" dirty="0">
                <a:solidFill>
                  <a:srgbClr val="57A714"/>
                </a:solidFill>
              </a:rPr>
            </a:br>
            <a:br>
              <a:rPr kumimoji="1" lang="en-US" altLang="ja-JP" sz="2400" dirty="0">
                <a:solidFill>
                  <a:srgbClr val="57A714"/>
                </a:solidFill>
              </a:rPr>
            </a:br>
            <a:br>
              <a:rPr kumimoji="1" lang="en-US" altLang="ja-JP" sz="2400" dirty="0">
                <a:solidFill>
                  <a:srgbClr val="57A714"/>
                </a:solidFill>
              </a:rPr>
            </a:br>
            <a:r>
              <a:rPr kumimoji="1" lang="ja-JP" altLang="en-US" sz="2400" dirty="0">
                <a:solidFill>
                  <a:srgbClr val="57A714"/>
                </a:solidFill>
              </a:rPr>
              <a:t>－　</a:t>
            </a:r>
            <a:r>
              <a:rPr lang="en-US" altLang="ja-JP" dirty="0">
                <a:solidFill>
                  <a:srgbClr val="57A714"/>
                </a:solidFill>
              </a:rPr>
              <a:t>1</a:t>
            </a:r>
            <a:r>
              <a:rPr lang="en-US" altLang="ja-JP" baseline="30000" dirty="0">
                <a:solidFill>
                  <a:srgbClr val="57A714"/>
                </a:solidFill>
              </a:rPr>
              <a:t>st</a:t>
            </a:r>
            <a:r>
              <a:rPr lang="ja-JP" altLang="en-US" dirty="0">
                <a:solidFill>
                  <a:srgbClr val="57A714"/>
                </a:solidFill>
              </a:rPr>
              <a:t> </a:t>
            </a:r>
            <a:r>
              <a:rPr lang="en-US" altLang="ja-JP" dirty="0">
                <a:solidFill>
                  <a:srgbClr val="57A714"/>
                </a:solidFill>
              </a:rPr>
              <a:t>order</a:t>
            </a:r>
            <a:r>
              <a:rPr lang="ja-JP" altLang="en-US" dirty="0">
                <a:solidFill>
                  <a:srgbClr val="57A714"/>
                </a:solidFill>
              </a:rPr>
              <a:t> </a:t>
            </a:r>
            <a:r>
              <a:rPr lang="en-US" altLang="ja-JP" dirty="0">
                <a:solidFill>
                  <a:srgbClr val="57A714"/>
                </a:solidFill>
              </a:rPr>
              <a:t>upwind scheme</a:t>
            </a:r>
            <a:endParaRPr kumimoji="1" lang="en-US" altLang="ja-JP" sz="2400" dirty="0">
              <a:solidFill>
                <a:srgbClr val="57A714"/>
              </a:solidFill>
            </a:endParaRPr>
          </a:p>
          <a:p>
            <a:pPr>
              <a:buFont typeface="Wingdings" panose="05000000000000000000" pitchFamily="2" charset="2"/>
              <a:buChar char="p"/>
            </a:pPr>
            <a:endParaRPr lang="en-US" altLang="ja-JP" dirty="0">
              <a:solidFill>
                <a:srgbClr val="57A714"/>
              </a:solidFill>
            </a:endParaRPr>
          </a:p>
          <a:p>
            <a:pPr>
              <a:buFont typeface="Wingdings" panose="05000000000000000000" pitchFamily="2" charset="2"/>
              <a:buChar char="p"/>
            </a:pPr>
            <a:endParaRPr kumimoji="1" lang="en-US" altLang="ja-JP" sz="2400" dirty="0">
              <a:solidFill>
                <a:srgbClr val="57A714"/>
              </a:solidFill>
            </a:endParaRPr>
          </a:p>
          <a:p>
            <a:pPr>
              <a:buFont typeface="Wingdings" panose="05000000000000000000" pitchFamily="2" charset="2"/>
              <a:buChar char="p"/>
            </a:pPr>
            <a:endParaRPr lang="en-US" altLang="ja-JP" dirty="0">
              <a:solidFill>
                <a:srgbClr val="57A714"/>
              </a:solidFill>
            </a:endParaRPr>
          </a:p>
          <a:p>
            <a:pPr>
              <a:buFont typeface="Wingdings" panose="05000000000000000000" pitchFamily="2" charset="2"/>
              <a:buChar char="p"/>
            </a:pPr>
            <a:endParaRPr kumimoji="1" lang="en-US" altLang="ja-JP" sz="2400" dirty="0">
              <a:solidFill>
                <a:srgbClr val="57A714"/>
              </a:solidFill>
            </a:endParaRPr>
          </a:p>
          <a:p>
            <a:pPr marL="0" indent="0">
              <a:buNone/>
            </a:pPr>
            <a:endParaRPr lang="en-US" altLang="ja-JP" dirty="0">
              <a:solidFill>
                <a:srgbClr val="57A714"/>
              </a:solidFill>
            </a:endParaRPr>
          </a:p>
        </p:txBody>
      </p:sp>
      <p:sp>
        <p:nvSpPr>
          <p:cNvPr id="2" name="タイトル 1"/>
          <p:cNvSpPr>
            <a:spLocks noGrp="1"/>
          </p:cNvSpPr>
          <p:nvPr>
            <p:ph type="title"/>
          </p:nvPr>
        </p:nvSpPr>
        <p:spPr>
          <a:xfrm>
            <a:off x="457200" y="89967"/>
            <a:ext cx="8229600" cy="540525"/>
          </a:xfrm>
        </p:spPr>
        <p:txBody>
          <a:bodyPr>
            <a:normAutofit/>
          </a:bodyPr>
          <a:lstStyle/>
          <a:p>
            <a:r>
              <a:rPr kumimoji="1" lang="en-US" altLang="ja-JP" dirty="0"/>
              <a:t>Effect of numerical diffusion </a:t>
            </a:r>
            <a:endParaRPr kumimoji="1" lang="ja-JP" altLang="en-US" dirty="0"/>
          </a:p>
        </p:txBody>
      </p:sp>
      <p:sp>
        <p:nvSpPr>
          <p:cNvPr id="5" name="スライド番号プレースホルダー 4"/>
          <p:cNvSpPr>
            <a:spLocks noGrp="1"/>
          </p:cNvSpPr>
          <p:nvPr>
            <p:ph type="sldNum" sz="quarter" idx="12"/>
          </p:nvPr>
        </p:nvSpPr>
        <p:spPr/>
        <p:txBody>
          <a:bodyPr/>
          <a:lstStyle/>
          <a:p>
            <a:fld id="{20D7992C-48F2-4E31-94B3-AEBFE61D48E1}" type="slidenum">
              <a:rPr lang="ja-JP" altLang="en-US" smtClean="0"/>
            </a:fld>
            <a:endParaRPr lang="ja-JP" altLang="en-US"/>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video>
              <p:cMediaNode vol="80000">
                <p:cTn id="13" fill="hold" display="0">
                  <p:stCondLst>
                    <p:cond delay="indefinite"/>
                  </p:stCondLst>
                </p:cTn>
                <p:tgtEl>
                  <p:spTgt spid="8"/>
                </p:tgtEl>
              </p:cMediaNode>
            </p:video>
          </p:childTnLst>
        </p:cTn>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ユーザー定義 3">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227</Words>
  <Application>WPS Presentation</Application>
  <PresentationFormat>画面に合わせる (4:3)</PresentationFormat>
  <Paragraphs>21</Paragraphs>
  <Slides>3</Slides>
  <Notes>1</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vt:i4>
      </vt:variant>
    </vt:vector>
  </HeadingPairs>
  <TitlesOfParts>
    <vt:vector size="12" baseType="lpstr">
      <vt:lpstr>Arial</vt:lpstr>
      <vt:lpstr>SimSun</vt:lpstr>
      <vt:lpstr>Wingdings</vt:lpstr>
      <vt:lpstr>Calibri</vt:lpstr>
      <vt:lpstr>Times New Roman</vt:lpstr>
      <vt:lpstr>Microsoft YaHei</vt:lpstr>
      <vt:lpstr>Arial Unicode MS</vt:lpstr>
      <vt:lpstr>MS PGothic</vt:lpstr>
      <vt:lpstr>Office ​​テーマ</vt:lpstr>
      <vt:lpstr>Karman vortex street</vt:lpstr>
      <vt:lpstr>Karman vortex street</vt:lpstr>
      <vt:lpstr>Effect of numerical diffusion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river305</dc:creator>
  <cp:lastModifiedBy>gongwent</cp:lastModifiedBy>
  <cp:revision>493</cp:revision>
  <cp:lastPrinted>2017-10-27T00:03:00Z</cp:lastPrinted>
  <dcterms:created xsi:type="dcterms:W3CDTF">2015-08-12T02:17:00Z</dcterms:created>
  <dcterms:modified xsi:type="dcterms:W3CDTF">2023-09-06T13:25:26Z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A3D71C085C55468CB51D22F74C5B0C8E</vt:lpwstr>
  </property>
  <property fmtid="{D5CDD505-2E9C-101B-9397-08002B2CF9AE}" pid="3" name="KSOProductBuildVer">
    <vt:lpwstr>1033-11.2.0.11225</vt:lpwstr>
  </property>
</Properties>
</file>